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nginamungai8@gmail.com" TargetMode="External"/><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image" Target="../media/image-10-3.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759512"/>
            <a:ext cx="7477601" cy="1666399"/>
          </a:xfrm>
          <a:prstGeom prst="rect">
            <a:avLst/>
          </a:prstGeom>
          <a:noFill/>
          <a:ln/>
        </p:spPr>
        <p:txBody>
          <a:bodyPr wrap="square" rtlCol="0" anchor="t"/>
          <a:lstStyle/>
          <a:p>
            <a:pPr indent="0" marL="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Is your commute ruining your day?</a:t>
            </a:r>
            <a:endParaRPr lang="en-US" sz="5249" dirty="0"/>
          </a:p>
        </p:txBody>
      </p:sp>
      <p:sp>
        <p:nvSpPr>
          <p:cNvPr id="6" name="Text 2"/>
          <p:cNvSpPr/>
          <p:nvPr/>
        </p:nvSpPr>
        <p:spPr>
          <a:xfrm>
            <a:off x="6319599" y="4759166"/>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Say goodbye to wasted time, frustrating delays, and transportation headaches with our seamless commuting experience..</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75070" y="745450"/>
            <a:ext cx="7566660" cy="2365653"/>
          </a:xfrm>
          <a:prstGeom prst="rect">
            <a:avLst/>
          </a:prstGeom>
          <a:noFill/>
          <a:ln/>
        </p:spPr>
        <p:txBody>
          <a:bodyPr wrap="square" rtlCol="0" anchor="t"/>
          <a:lstStyle/>
          <a:p>
            <a:pPr indent="0" marL="0">
              <a:lnSpc>
                <a:spcPts val="6210"/>
              </a:lnSpc>
              <a:buNone/>
            </a:pPr>
            <a:r>
              <a:rPr lang="en-US" sz="4968" b="1" dirty="0">
                <a:solidFill>
                  <a:srgbClr val="000000"/>
                </a:solidFill>
                <a:latin typeface="p22-mackinac-pro" pitchFamily="34" charset="0"/>
                <a:ea typeface="p22-mackinac-pro" pitchFamily="34" charset="-122"/>
                <a:cs typeface="p22-mackinac-pro" pitchFamily="34" charset="-120"/>
              </a:rPr>
              <a:t>Supercharge Your Commute with Our Amazing App</a:t>
            </a:r>
            <a:endParaRPr lang="en-US" sz="4968" dirty="0"/>
          </a:p>
        </p:txBody>
      </p:sp>
      <p:sp>
        <p:nvSpPr>
          <p:cNvPr id="6" name="Text 2"/>
          <p:cNvSpPr/>
          <p:nvPr/>
        </p:nvSpPr>
        <p:spPr>
          <a:xfrm>
            <a:off x="6275070" y="3426500"/>
            <a:ext cx="7566660" cy="1009055"/>
          </a:xfrm>
          <a:prstGeom prst="rect">
            <a:avLst/>
          </a:prstGeom>
          <a:noFill/>
          <a:ln/>
        </p:spPr>
        <p:txBody>
          <a:bodyPr wrap="square" rtlCol="0" anchor="t"/>
          <a:lstStyle/>
          <a:p>
            <a:pPr indent="0" marL="0">
              <a:lnSpc>
                <a:spcPts val="2650"/>
              </a:lnSpc>
              <a:buNone/>
            </a:pPr>
            <a:r>
              <a:rPr lang="en-US" sz="1656" dirty="0">
                <a:solidFill>
                  <a:srgbClr val="272525"/>
                </a:solidFill>
                <a:latin typeface="Eudoxus Sans" pitchFamily="34" charset="0"/>
                <a:ea typeface="Eudoxus Sans" pitchFamily="34" charset="-122"/>
                <a:cs typeface="Eudoxus Sans" pitchFamily="34" charset="-120"/>
              </a:rPr>
              <a:t>Ready to revolutionize your daily travel experience? Download our app now and say goodbye to endless wait times, frustrating uncertainty, and mind-boggling navigation challenges.</a:t>
            </a:r>
            <a:endParaRPr lang="en-US" sz="1656" dirty="0"/>
          </a:p>
        </p:txBody>
      </p:sp>
      <p:sp>
        <p:nvSpPr>
          <p:cNvPr id="7" name="Text 3"/>
          <p:cNvSpPr/>
          <p:nvPr/>
        </p:nvSpPr>
        <p:spPr>
          <a:xfrm>
            <a:off x="6275070" y="4672132"/>
            <a:ext cx="7566660" cy="672703"/>
          </a:xfrm>
          <a:prstGeom prst="rect">
            <a:avLst/>
          </a:prstGeom>
          <a:noFill/>
          <a:ln/>
        </p:spPr>
        <p:txBody>
          <a:bodyPr wrap="square" rtlCol="0" anchor="t"/>
          <a:lstStyle/>
          <a:p>
            <a:pPr indent="0" marL="0">
              <a:lnSpc>
                <a:spcPts val="2650"/>
              </a:lnSpc>
              <a:buNone/>
            </a:pPr>
            <a:r>
              <a:rPr lang="en-US" sz="1656" dirty="0">
                <a:solidFill>
                  <a:srgbClr val="272525"/>
                </a:solidFill>
                <a:latin typeface="Eudoxus Sans" pitchFamily="34" charset="0"/>
                <a:ea typeface="Eudoxus Sans" pitchFamily="34" charset="-122"/>
                <a:cs typeface="Eudoxus Sans" pitchFamily="34" charset="-120"/>
              </a:rPr>
              <a:t>Join the thousands of savvy commuters who have already transformed their journeys with our cutting-edge solution. </a:t>
            </a:r>
            <a:endParaRPr lang="en-US" sz="1656" dirty="0"/>
          </a:p>
        </p:txBody>
      </p:sp>
      <p:sp>
        <p:nvSpPr>
          <p:cNvPr id="8" name="Text 4"/>
          <p:cNvSpPr/>
          <p:nvPr/>
        </p:nvSpPr>
        <p:spPr>
          <a:xfrm>
            <a:off x="6275070" y="5581412"/>
            <a:ext cx="7566660" cy="336352"/>
          </a:xfrm>
          <a:prstGeom prst="rect">
            <a:avLst/>
          </a:prstGeom>
          <a:noFill/>
          <a:ln/>
        </p:spPr>
        <p:txBody>
          <a:bodyPr wrap="none" rtlCol="0" anchor="t"/>
          <a:lstStyle/>
          <a:p>
            <a:pPr indent="0" marL="0">
              <a:lnSpc>
                <a:spcPts val="2650"/>
              </a:lnSpc>
              <a:buNone/>
            </a:pPr>
            <a:r>
              <a:rPr lang="en-US" sz="1656" dirty="0">
                <a:solidFill>
                  <a:srgbClr val="272525"/>
                </a:solidFill>
                <a:latin typeface="Eudoxus Sans" pitchFamily="34" charset="0"/>
                <a:ea typeface="Eudoxus Sans" pitchFamily="34" charset="-122"/>
                <a:cs typeface="Eudoxus Sans" pitchFamily="34" charset="-120"/>
              </a:rPr>
              <a:t>For more information on our app or any other inquiries, please contact us:</a:t>
            </a:r>
            <a:endParaRPr lang="en-US" sz="1656" dirty="0"/>
          </a:p>
        </p:txBody>
      </p:sp>
      <p:sp>
        <p:nvSpPr>
          <p:cNvPr id="9" name="Text 5"/>
          <p:cNvSpPr/>
          <p:nvPr/>
        </p:nvSpPr>
        <p:spPr>
          <a:xfrm>
            <a:off x="6611422" y="6154341"/>
            <a:ext cx="7230308" cy="336352"/>
          </a:xfrm>
          <a:prstGeom prst="rect">
            <a:avLst/>
          </a:prstGeom>
          <a:noFill/>
          <a:ln/>
        </p:spPr>
        <p:txBody>
          <a:bodyPr wrap="none" rtlCol="0" anchor="t"/>
          <a:lstStyle/>
          <a:p>
            <a:pPr algn="l" marL="342900" indent="-342900">
              <a:lnSpc>
                <a:spcPts val="2650"/>
              </a:lnSpc>
              <a:buSzPct val="100000"/>
              <a:buChar char="•"/>
            </a:pPr>
            <a:r>
              <a:rPr lang="en-US" sz="1656" dirty="0">
                <a:solidFill>
                  <a:srgbClr val="272525"/>
                </a:solidFill>
                <a:latin typeface="Eudoxus Sans" pitchFamily="34" charset="0"/>
                <a:ea typeface="Eudoxus Sans" pitchFamily="34" charset="-122"/>
                <a:cs typeface="Eudoxus Sans" pitchFamily="34" charset="-120"/>
              </a:rPr>
              <a:t>Email: </a:t>
            </a:r>
            <a:pPr algn="l" indent="0" marL="0">
              <a:lnSpc>
                <a:spcPts val="2650"/>
              </a:lnSpc>
              <a:buNone/>
            </a:pPr>
            <a:r>
              <a:rPr lang="en-US" sz="1656" u="sng" dirty="0">
                <a:solidFill>
                  <a:srgbClr val="007EBD"/>
                </a:solidFill>
                <a:latin typeface="Eudoxus Sans" pitchFamily="34" charset="0"/>
                <a:ea typeface="Eudoxus Sans" pitchFamily="34" charset="-122"/>
                <a:cs typeface="Eudoxus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nginamungai8@gmail.com</a:t>
            </a:r>
            <a:endParaRPr lang="en-US" sz="1656" dirty="0"/>
          </a:p>
        </p:txBody>
      </p:sp>
      <p:sp>
        <p:nvSpPr>
          <p:cNvPr id="10" name="Text 6"/>
          <p:cNvSpPr/>
          <p:nvPr/>
        </p:nvSpPr>
        <p:spPr>
          <a:xfrm>
            <a:off x="6611422" y="6574750"/>
            <a:ext cx="7230308" cy="336352"/>
          </a:xfrm>
          <a:prstGeom prst="rect">
            <a:avLst/>
          </a:prstGeom>
          <a:noFill/>
          <a:ln/>
        </p:spPr>
        <p:txBody>
          <a:bodyPr wrap="none" rtlCol="0" anchor="t"/>
          <a:lstStyle/>
          <a:p>
            <a:pPr algn="l" marL="342900" indent="-342900">
              <a:lnSpc>
                <a:spcPts val="2650"/>
              </a:lnSpc>
              <a:buSzPct val="100000"/>
              <a:buChar char="•"/>
            </a:pPr>
            <a:r>
              <a:rPr lang="en-US" sz="1656" dirty="0">
                <a:solidFill>
                  <a:srgbClr val="272525"/>
                </a:solidFill>
                <a:latin typeface="Eudoxus Sans" pitchFamily="34" charset="0"/>
                <a:ea typeface="Eudoxus Sans" pitchFamily="34" charset="-122"/>
                <a:cs typeface="Eudoxus Sans" pitchFamily="34" charset="-120"/>
              </a:rPr>
              <a:t>Phone: ​+254 768817124​</a:t>
            </a:r>
            <a:endParaRPr lang="en-US" sz="1656" dirty="0"/>
          </a:p>
        </p:txBody>
      </p:sp>
      <p:sp>
        <p:nvSpPr>
          <p:cNvPr id="11" name="Text 7"/>
          <p:cNvSpPr/>
          <p:nvPr/>
        </p:nvSpPr>
        <p:spPr>
          <a:xfrm>
            <a:off x="6275070" y="7147679"/>
            <a:ext cx="7566660" cy="336352"/>
          </a:xfrm>
          <a:prstGeom prst="rect">
            <a:avLst/>
          </a:prstGeom>
          <a:noFill/>
          <a:ln/>
        </p:spPr>
        <p:txBody>
          <a:bodyPr wrap="none" rtlCol="0" anchor="t"/>
          <a:lstStyle/>
          <a:p>
            <a:pPr indent="0" marL="0">
              <a:lnSpc>
                <a:spcPts val="2650"/>
              </a:lnSpc>
              <a:buNone/>
            </a:pPr>
            <a:endParaRPr lang="en-US" sz="1656" dirty="0"/>
          </a:p>
        </p:txBody>
      </p:sp>
      <p:pic>
        <p:nvPicPr>
          <p:cNvPr id="12"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314212"/>
            <a:ext cx="9306401"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Market Analysis: Commuter Challenges</a:t>
            </a:r>
            <a:endParaRPr lang="en-US" sz="4374" dirty="0"/>
          </a:p>
        </p:txBody>
      </p:sp>
      <p:sp>
        <p:nvSpPr>
          <p:cNvPr id="6" name="Shape 2"/>
          <p:cNvSpPr/>
          <p:nvPr/>
        </p:nvSpPr>
        <p:spPr>
          <a:xfrm>
            <a:off x="833199" y="3036213"/>
            <a:ext cx="4542115" cy="2006203"/>
          </a:xfrm>
          <a:prstGeom prst="roundRect">
            <a:avLst>
              <a:gd name="adj" fmla="val 4984"/>
            </a:avLst>
          </a:prstGeom>
          <a:solidFill>
            <a:srgbClr val="CCEEFF"/>
          </a:solidFill>
          <a:ln w="7620">
            <a:solidFill>
              <a:srgbClr val="B2D4E5"/>
            </a:solidFill>
            <a:prstDash val="solid"/>
          </a:ln>
        </p:spPr>
      </p:sp>
      <p:sp>
        <p:nvSpPr>
          <p:cNvPr id="7" name="Text 3"/>
          <p:cNvSpPr/>
          <p:nvPr/>
        </p:nvSpPr>
        <p:spPr>
          <a:xfrm>
            <a:off x="1062990" y="3266003"/>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Long Wait Times</a:t>
            </a:r>
            <a:endParaRPr lang="en-US" sz="2187" dirty="0"/>
          </a:p>
        </p:txBody>
      </p:sp>
      <p:sp>
        <p:nvSpPr>
          <p:cNvPr id="8" name="Text 4"/>
          <p:cNvSpPr/>
          <p:nvPr/>
        </p:nvSpPr>
        <p:spPr>
          <a:xfrm>
            <a:off x="1062990" y="3746421"/>
            <a:ext cx="4082534"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Commuters face extended waiting periods at transit stops, leading to frustration and inefficiency.</a:t>
            </a:r>
            <a:endParaRPr lang="en-US" sz="1750" dirty="0"/>
          </a:p>
        </p:txBody>
      </p:sp>
      <p:sp>
        <p:nvSpPr>
          <p:cNvPr id="9" name="Shape 5"/>
          <p:cNvSpPr/>
          <p:nvPr/>
        </p:nvSpPr>
        <p:spPr>
          <a:xfrm>
            <a:off x="5597485" y="3036213"/>
            <a:ext cx="4542115" cy="2006203"/>
          </a:xfrm>
          <a:prstGeom prst="roundRect">
            <a:avLst>
              <a:gd name="adj" fmla="val 4984"/>
            </a:avLst>
          </a:prstGeom>
          <a:solidFill>
            <a:srgbClr val="CCEEFF"/>
          </a:solidFill>
          <a:ln w="7620">
            <a:solidFill>
              <a:srgbClr val="B2D4E5"/>
            </a:solidFill>
            <a:prstDash val="solid"/>
          </a:ln>
        </p:spPr>
      </p:sp>
      <p:sp>
        <p:nvSpPr>
          <p:cNvPr id="10" name="Text 6"/>
          <p:cNvSpPr/>
          <p:nvPr/>
        </p:nvSpPr>
        <p:spPr>
          <a:xfrm>
            <a:off x="5827276" y="3266003"/>
            <a:ext cx="3516273"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Bus Schedule Uncertainty</a:t>
            </a:r>
            <a:endParaRPr lang="en-US" sz="2187" dirty="0"/>
          </a:p>
        </p:txBody>
      </p:sp>
      <p:sp>
        <p:nvSpPr>
          <p:cNvPr id="11" name="Text 7"/>
          <p:cNvSpPr/>
          <p:nvPr/>
        </p:nvSpPr>
        <p:spPr>
          <a:xfrm>
            <a:off x="5827276" y="3746421"/>
            <a:ext cx="4082534"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Unclear or inconsistent bus schedules create stress and make planning difficult for commuters.</a:t>
            </a:r>
            <a:endParaRPr lang="en-US" sz="1750" dirty="0"/>
          </a:p>
        </p:txBody>
      </p:sp>
      <p:sp>
        <p:nvSpPr>
          <p:cNvPr id="12" name="Shape 8"/>
          <p:cNvSpPr/>
          <p:nvPr/>
        </p:nvSpPr>
        <p:spPr>
          <a:xfrm>
            <a:off x="833199" y="5264587"/>
            <a:ext cx="9306401" cy="1650802"/>
          </a:xfrm>
          <a:prstGeom prst="roundRect">
            <a:avLst>
              <a:gd name="adj" fmla="val 6057"/>
            </a:avLst>
          </a:prstGeom>
          <a:solidFill>
            <a:srgbClr val="CCEEFF"/>
          </a:solidFill>
          <a:ln w="7620">
            <a:solidFill>
              <a:srgbClr val="B2D4E5"/>
            </a:solidFill>
            <a:prstDash val="solid"/>
          </a:ln>
        </p:spPr>
      </p:sp>
      <p:sp>
        <p:nvSpPr>
          <p:cNvPr id="13" name="Text 9"/>
          <p:cNvSpPr/>
          <p:nvPr/>
        </p:nvSpPr>
        <p:spPr>
          <a:xfrm>
            <a:off x="1062990" y="5494377"/>
            <a:ext cx="6063972"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Public Transportation Navigation Challenges</a:t>
            </a:r>
            <a:endParaRPr lang="en-US" sz="2187" dirty="0"/>
          </a:p>
        </p:txBody>
      </p:sp>
      <p:sp>
        <p:nvSpPr>
          <p:cNvPr id="14" name="Text 10"/>
          <p:cNvSpPr/>
          <p:nvPr/>
        </p:nvSpPr>
        <p:spPr>
          <a:xfrm>
            <a:off x="1062990" y="5974794"/>
            <a:ext cx="8846820"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Difficulty in navigating public transit systems adds to commuter frustration and travel delays.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521262"/>
            <a:ext cx="7477601"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Our App's Features and Benefits</a:t>
            </a:r>
            <a:endParaRPr lang="en-US" sz="4374" dirty="0"/>
          </a:p>
        </p:txBody>
      </p:sp>
      <p:sp>
        <p:nvSpPr>
          <p:cNvPr id="6" name="Text 2"/>
          <p:cNvSpPr/>
          <p:nvPr/>
        </p:nvSpPr>
        <p:spPr>
          <a:xfrm>
            <a:off x="1188601" y="3243263"/>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Real-Time Bus Tracking</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Users can track the location of buses in real-time on a map, reducing wait times and uncertainty.</a:t>
            </a:r>
            <a:endParaRPr lang="en-US" sz="1750" dirty="0"/>
          </a:p>
        </p:txBody>
      </p:sp>
      <p:sp>
        <p:nvSpPr>
          <p:cNvPr id="7" name="Text 3"/>
          <p:cNvSpPr/>
          <p:nvPr/>
        </p:nvSpPr>
        <p:spPr>
          <a:xfrm>
            <a:off x="1188601" y="4042886"/>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Accurate Schedules</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Access to up-to-date bus schedules ensures users can plan their journeys with confidence.</a:t>
            </a:r>
            <a:endParaRPr lang="en-US" sz="1750" dirty="0"/>
          </a:p>
        </p:txBody>
      </p:sp>
      <p:sp>
        <p:nvSpPr>
          <p:cNvPr id="8" name="Text 4"/>
          <p:cNvSpPr/>
          <p:nvPr/>
        </p:nvSpPr>
        <p:spPr>
          <a:xfrm>
            <a:off x="1188601" y="4842510"/>
            <a:ext cx="7122200"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Navigation Assistance</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Step-by-step navigation guides users to their destinations, helping them navigate the public transportation system effortlessly.</a:t>
            </a:r>
            <a:endParaRPr lang="en-US" sz="1750" dirty="0"/>
          </a:p>
        </p:txBody>
      </p:sp>
      <p:sp>
        <p:nvSpPr>
          <p:cNvPr id="9" name="Text 5"/>
          <p:cNvSpPr/>
          <p:nvPr/>
        </p:nvSpPr>
        <p:spPr>
          <a:xfrm>
            <a:off x="1188601" y="5997535"/>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Customized Alerts</a:t>
            </a:r>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 Get instant notifications on bus arrival times and any delays.</a:t>
            </a:r>
            <a:endParaRPr lang="en-US" sz="175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74338"/>
            <a:ext cx="10554414"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User Experience: How Our App Simplifies Commuting</a:t>
            </a:r>
            <a:endParaRPr lang="en-US" sz="4374" dirty="0"/>
          </a:p>
        </p:txBody>
      </p:sp>
      <p:sp>
        <p:nvSpPr>
          <p:cNvPr id="5" name="Text 2"/>
          <p:cNvSpPr/>
          <p:nvPr/>
        </p:nvSpPr>
        <p:spPr>
          <a:xfrm>
            <a:off x="2037993" y="3296245"/>
            <a:ext cx="500622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Our app provides real-time updates on bus arrival times, eliminating uncertainty.</a:t>
            </a:r>
            <a:endParaRPr lang="en-US" sz="1750" dirty="0"/>
          </a:p>
        </p:txBody>
      </p:sp>
      <p:sp>
        <p:nvSpPr>
          <p:cNvPr id="6" name="Text 3"/>
          <p:cNvSpPr/>
          <p:nvPr/>
        </p:nvSpPr>
        <p:spPr>
          <a:xfrm>
            <a:off x="2037993" y="4206954"/>
            <a:ext cx="5006221"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Users can easily navigate public transportation routes and receive notifications for any changes.</a:t>
            </a:r>
            <a:endParaRPr lang="en-US" sz="1750" dirty="0"/>
          </a:p>
        </p:txBody>
      </p:sp>
      <p:sp>
        <p:nvSpPr>
          <p:cNvPr id="7" name="Text 4"/>
          <p:cNvSpPr/>
          <p:nvPr/>
        </p:nvSpPr>
        <p:spPr>
          <a:xfrm>
            <a:off x="2037993" y="5473065"/>
            <a:ext cx="5006221" cy="71080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app offers a seamless experience, reducing the stress of commuting.</a:t>
            </a:r>
            <a:endParaRPr lang="en-US" sz="1750" dirty="0"/>
          </a:p>
        </p:txBody>
      </p:sp>
      <p:pic>
        <p:nvPicPr>
          <p:cNvPr id="8" name="Image 1" descr="preencoded.png">    </p:cNvPr>
          <p:cNvPicPr>
            <a:picLocks noChangeAspect="1"/>
          </p:cNvPicPr>
          <p:nvPr/>
        </p:nvPicPr>
        <p:blipFill>
          <a:blip r:embed="rId2"/>
          <a:stretch>
            <a:fillRect/>
          </a:stretch>
        </p:blipFill>
        <p:spPr>
          <a:xfrm>
            <a:off x="7593806" y="3346252"/>
            <a:ext cx="5006221" cy="3258979"/>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587818"/>
            <a:ext cx="6414611"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Competitive Advantage</a:t>
            </a:r>
            <a:endParaRPr lang="en-US" sz="4374" dirty="0"/>
          </a:p>
        </p:txBody>
      </p:sp>
      <p:sp>
        <p:nvSpPr>
          <p:cNvPr id="5" name="Text 2"/>
          <p:cNvSpPr/>
          <p:nvPr/>
        </p:nvSpPr>
        <p:spPr>
          <a:xfrm>
            <a:off x="2037993" y="2837617"/>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User-Centric Design</a:t>
            </a:r>
            <a:endParaRPr lang="en-US" sz="2187" dirty="0"/>
          </a:p>
        </p:txBody>
      </p:sp>
      <p:sp>
        <p:nvSpPr>
          <p:cNvPr id="6" name="Text 3"/>
          <p:cNvSpPr/>
          <p:nvPr/>
        </p:nvSpPr>
        <p:spPr>
          <a:xfrm>
            <a:off x="2037993" y="3406973"/>
            <a:ext cx="3156347"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Our app prioritizes user experience, with intuitive navigation and personalized features.</a:t>
            </a:r>
            <a:endParaRPr lang="en-US" sz="1750" dirty="0"/>
          </a:p>
        </p:txBody>
      </p:sp>
      <p:sp>
        <p:nvSpPr>
          <p:cNvPr id="7" name="Text 4"/>
          <p:cNvSpPr/>
          <p:nvPr/>
        </p:nvSpPr>
        <p:spPr>
          <a:xfrm>
            <a:off x="2037993" y="5028486"/>
            <a:ext cx="3156347"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Seamless integration of real-time updates enhances the user journey.</a:t>
            </a:r>
            <a:endParaRPr lang="en-US" sz="1750" dirty="0"/>
          </a:p>
        </p:txBody>
      </p:sp>
      <p:sp>
        <p:nvSpPr>
          <p:cNvPr id="8" name="Text 5"/>
          <p:cNvSpPr/>
          <p:nvPr/>
        </p:nvSpPr>
        <p:spPr>
          <a:xfrm>
            <a:off x="5743932" y="2837617"/>
            <a:ext cx="3156347" cy="694373"/>
          </a:xfrm>
          <a:prstGeom prst="rect">
            <a:avLst/>
          </a:prstGeom>
          <a:noFill/>
          <a:ln/>
        </p:spPr>
        <p:txBody>
          <a:bodyPr wrap="squar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Customized Route Recommendations</a:t>
            </a:r>
            <a:endParaRPr lang="en-US" sz="2187" dirty="0"/>
          </a:p>
        </p:txBody>
      </p:sp>
      <p:sp>
        <p:nvSpPr>
          <p:cNvPr id="9" name="Text 6"/>
          <p:cNvSpPr/>
          <p:nvPr/>
        </p:nvSpPr>
        <p:spPr>
          <a:xfrm>
            <a:off x="5743932" y="3754160"/>
            <a:ext cx="3156347"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Utilizing advanced algorithms, our app provides tailored route suggestions based on user preferences.</a:t>
            </a:r>
            <a:endParaRPr lang="en-US" sz="1750" dirty="0"/>
          </a:p>
        </p:txBody>
      </p:sp>
      <p:sp>
        <p:nvSpPr>
          <p:cNvPr id="10" name="Text 7"/>
          <p:cNvSpPr/>
          <p:nvPr/>
        </p:nvSpPr>
        <p:spPr>
          <a:xfrm>
            <a:off x="5743932" y="5375672"/>
            <a:ext cx="3156347"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Interactive maps ensure efficient and stress-free navigation.</a:t>
            </a:r>
            <a:endParaRPr lang="en-US" sz="1750" dirty="0"/>
          </a:p>
        </p:txBody>
      </p:sp>
      <p:sp>
        <p:nvSpPr>
          <p:cNvPr id="11" name="Text 8"/>
          <p:cNvSpPr/>
          <p:nvPr/>
        </p:nvSpPr>
        <p:spPr>
          <a:xfrm>
            <a:off x="9449872" y="2837617"/>
            <a:ext cx="3156347" cy="694373"/>
          </a:xfrm>
          <a:prstGeom prst="rect">
            <a:avLst/>
          </a:prstGeom>
          <a:noFill/>
          <a:ln/>
        </p:spPr>
        <p:txBody>
          <a:bodyPr wrap="squar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Enhanced Safety Features</a:t>
            </a:r>
            <a:endParaRPr lang="en-US" sz="2187" dirty="0"/>
          </a:p>
        </p:txBody>
      </p:sp>
      <p:sp>
        <p:nvSpPr>
          <p:cNvPr id="12" name="Text 9"/>
          <p:cNvSpPr/>
          <p:nvPr/>
        </p:nvSpPr>
        <p:spPr>
          <a:xfrm>
            <a:off x="9449872" y="3754160"/>
            <a:ext cx="3156347"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Unique safety features include real-time tracking, emergency support, and crowd-sourced security alerts.</a:t>
            </a:r>
            <a:endParaRPr lang="en-US" sz="1750" dirty="0"/>
          </a:p>
        </p:txBody>
      </p:sp>
      <p:sp>
        <p:nvSpPr>
          <p:cNvPr id="13" name="Text 10"/>
          <p:cNvSpPr/>
          <p:nvPr/>
        </p:nvSpPr>
        <p:spPr>
          <a:xfrm>
            <a:off x="9449872" y="5731073"/>
            <a:ext cx="3156347" cy="355402"/>
          </a:xfrm>
          <a:prstGeom prst="rect">
            <a:avLst/>
          </a:prstGeom>
          <a:noFill/>
          <a:ln/>
        </p:spPr>
        <p:txBody>
          <a:bodyPr wrap="none" rtlCol="0" anchor="t"/>
          <a:lstStyle/>
          <a:p>
            <a:pPr indent="0" marL="0">
              <a:lnSpc>
                <a:spcPts val="2799"/>
              </a:lnSpc>
              <a:buNone/>
            </a:pP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622816"/>
            <a:ext cx="9816703"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Revenue Model: Monetizing the App</a:t>
            </a:r>
            <a:endParaRPr lang="en-US" sz="4374" dirty="0"/>
          </a:p>
        </p:txBody>
      </p:sp>
      <p:sp>
        <p:nvSpPr>
          <p:cNvPr id="7" name="Shape 3"/>
          <p:cNvSpPr/>
          <p:nvPr/>
        </p:nvSpPr>
        <p:spPr>
          <a:xfrm>
            <a:off x="2349103" y="1650444"/>
            <a:ext cx="44410" cy="5351026"/>
          </a:xfrm>
          <a:prstGeom prst="roundRect">
            <a:avLst>
              <a:gd name="adj" fmla="val 225151"/>
            </a:avLst>
          </a:prstGeom>
          <a:solidFill>
            <a:srgbClr val="B2D4E5"/>
          </a:solidFill>
          <a:ln/>
        </p:spPr>
      </p:sp>
      <p:sp>
        <p:nvSpPr>
          <p:cNvPr id="8" name="Shape 4"/>
          <p:cNvSpPr/>
          <p:nvPr/>
        </p:nvSpPr>
        <p:spPr>
          <a:xfrm>
            <a:off x="2621220" y="2051745"/>
            <a:ext cx="777597" cy="44410"/>
          </a:xfrm>
          <a:prstGeom prst="roundRect">
            <a:avLst>
              <a:gd name="adj" fmla="val 225151"/>
            </a:avLst>
          </a:prstGeom>
          <a:solidFill>
            <a:srgbClr val="B2D4E5"/>
          </a:solidFill>
          <a:ln/>
        </p:spPr>
      </p:sp>
      <p:sp>
        <p:nvSpPr>
          <p:cNvPr id="9" name="Shape 5"/>
          <p:cNvSpPr/>
          <p:nvPr/>
        </p:nvSpPr>
        <p:spPr>
          <a:xfrm>
            <a:off x="2121277" y="1824038"/>
            <a:ext cx="499943" cy="499943"/>
          </a:xfrm>
          <a:prstGeom prst="roundRect">
            <a:avLst>
              <a:gd name="adj" fmla="val 20000"/>
            </a:avLst>
          </a:prstGeom>
          <a:solidFill>
            <a:srgbClr val="CCEEFF"/>
          </a:solidFill>
          <a:ln w="7620">
            <a:solidFill>
              <a:srgbClr val="B2D4E5"/>
            </a:solidFill>
            <a:prstDash val="solid"/>
          </a:ln>
        </p:spPr>
      </p:sp>
      <p:sp>
        <p:nvSpPr>
          <p:cNvPr id="10" name="Text 6"/>
          <p:cNvSpPr/>
          <p:nvPr/>
        </p:nvSpPr>
        <p:spPr>
          <a:xfrm>
            <a:off x="2303562" y="1865709"/>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1" name="Text 7"/>
          <p:cNvSpPr/>
          <p:nvPr/>
        </p:nvSpPr>
        <p:spPr>
          <a:xfrm>
            <a:off x="3593306" y="1872615"/>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Freemium Model</a:t>
            </a:r>
            <a:endParaRPr lang="en-US" sz="2187" dirty="0"/>
          </a:p>
        </p:txBody>
      </p:sp>
      <p:sp>
        <p:nvSpPr>
          <p:cNvPr id="12" name="Text 8"/>
          <p:cNvSpPr/>
          <p:nvPr/>
        </p:nvSpPr>
        <p:spPr>
          <a:xfrm>
            <a:off x="3593306" y="2353032"/>
            <a:ext cx="8999101"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Offer basic features for free and charge for premium add-ons and advanced functionalities.</a:t>
            </a:r>
            <a:endParaRPr lang="en-US" sz="1750" dirty="0"/>
          </a:p>
        </p:txBody>
      </p:sp>
      <p:sp>
        <p:nvSpPr>
          <p:cNvPr id="13" name="Shape 9"/>
          <p:cNvSpPr/>
          <p:nvPr/>
        </p:nvSpPr>
        <p:spPr>
          <a:xfrm>
            <a:off x="2621220" y="3909477"/>
            <a:ext cx="777597" cy="44410"/>
          </a:xfrm>
          <a:prstGeom prst="roundRect">
            <a:avLst>
              <a:gd name="adj" fmla="val 225151"/>
            </a:avLst>
          </a:prstGeom>
          <a:solidFill>
            <a:srgbClr val="B2D4E5"/>
          </a:solidFill>
          <a:ln/>
        </p:spPr>
      </p:sp>
      <p:sp>
        <p:nvSpPr>
          <p:cNvPr id="14" name="Shape 10"/>
          <p:cNvSpPr/>
          <p:nvPr/>
        </p:nvSpPr>
        <p:spPr>
          <a:xfrm>
            <a:off x="2121277" y="3681770"/>
            <a:ext cx="499943" cy="499943"/>
          </a:xfrm>
          <a:prstGeom prst="roundRect">
            <a:avLst>
              <a:gd name="adj" fmla="val 20000"/>
            </a:avLst>
          </a:prstGeom>
          <a:solidFill>
            <a:srgbClr val="CCEEFF"/>
          </a:solidFill>
          <a:ln w="7620">
            <a:solidFill>
              <a:srgbClr val="B2D4E5"/>
            </a:solidFill>
            <a:prstDash val="solid"/>
          </a:ln>
        </p:spPr>
      </p:sp>
      <p:sp>
        <p:nvSpPr>
          <p:cNvPr id="15" name="Text 11"/>
          <p:cNvSpPr/>
          <p:nvPr/>
        </p:nvSpPr>
        <p:spPr>
          <a:xfrm>
            <a:off x="2274153" y="3723442"/>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6" name="Text 12"/>
          <p:cNvSpPr/>
          <p:nvPr/>
        </p:nvSpPr>
        <p:spPr>
          <a:xfrm>
            <a:off x="3593306" y="3730347"/>
            <a:ext cx="3388043"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Advertising Partnerships</a:t>
            </a:r>
            <a:endParaRPr lang="en-US" sz="2187" dirty="0"/>
          </a:p>
        </p:txBody>
      </p:sp>
      <p:sp>
        <p:nvSpPr>
          <p:cNvPr id="17" name="Text 13"/>
          <p:cNvSpPr/>
          <p:nvPr/>
        </p:nvSpPr>
        <p:spPr>
          <a:xfrm>
            <a:off x="3593306" y="4210764"/>
            <a:ext cx="8999101"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Collaborate with local businesses to display targeted ads based on user location and preferences.</a:t>
            </a:r>
            <a:endParaRPr lang="en-US" sz="1750" dirty="0"/>
          </a:p>
        </p:txBody>
      </p:sp>
      <p:sp>
        <p:nvSpPr>
          <p:cNvPr id="18" name="Shape 14"/>
          <p:cNvSpPr/>
          <p:nvPr/>
        </p:nvSpPr>
        <p:spPr>
          <a:xfrm>
            <a:off x="2621220" y="5767209"/>
            <a:ext cx="777597" cy="44410"/>
          </a:xfrm>
          <a:prstGeom prst="roundRect">
            <a:avLst>
              <a:gd name="adj" fmla="val 225151"/>
            </a:avLst>
          </a:prstGeom>
          <a:solidFill>
            <a:srgbClr val="B2D4E5"/>
          </a:solidFill>
          <a:ln/>
        </p:spPr>
      </p:sp>
      <p:sp>
        <p:nvSpPr>
          <p:cNvPr id="19" name="Shape 15"/>
          <p:cNvSpPr/>
          <p:nvPr/>
        </p:nvSpPr>
        <p:spPr>
          <a:xfrm>
            <a:off x="2121277" y="5539502"/>
            <a:ext cx="499943" cy="499943"/>
          </a:xfrm>
          <a:prstGeom prst="roundRect">
            <a:avLst>
              <a:gd name="adj" fmla="val 20000"/>
            </a:avLst>
          </a:prstGeom>
          <a:solidFill>
            <a:srgbClr val="CCEEFF"/>
          </a:solidFill>
          <a:ln w="7620">
            <a:solidFill>
              <a:srgbClr val="B2D4E5"/>
            </a:solidFill>
            <a:prstDash val="solid"/>
          </a:ln>
        </p:spPr>
      </p:sp>
      <p:sp>
        <p:nvSpPr>
          <p:cNvPr id="20" name="Text 16"/>
          <p:cNvSpPr/>
          <p:nvPr/>
        </p:nvSpPr>
        <p:spPr>
          <a:xfrm>
            <a:off x="2271415" y="5581174"/>
            <a:ext cx="199668"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1" name="Text 17"/>
          <p:cNvSpPr/>
          <p:nvPr/>
        </p:nvSpPr>
        <p:spPr>
          <a:xfrm>
            <a:off x="3593306" y="5588079"/>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Subscription Plans</a:t>
            </a:r>
            <a:endParaRPr lang="en-US" sz="2187" dirty="0"/>
          </a:p>
        </p:txBody>
      </p:sp>
      <p:sp>
        <p:nvSpPr>
          <p:cNvPr id="22" name="Text 18"/>
          <p:cNvSpPr/>
          <p:nvPr/>
        </p:nvSpPr>
        <p:spPr>
          <a:xfrm>
            <a:off x="3593306" y="6068497"/>
            <a:ext cx="8999101"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Provide monthly or annual subscription options for exclusive access to enhanced features and benefits.</a:t>
            </a:r>
            <a:endParaRPr lang="en-US" sz="1750" dirty="0"/>
          </a:p>
        </p:txBody>
      </p:sp>
      <p:sp>
        <p:nvSpPr>
          <p:cNvPr id="23" name="Text 19"/>
          <p:cNvSpPr/>
          <p:nvPr/>
        </p:nvSpPr>
        <p:spPr>
          <a:xfrm>
            <a:off x="2037993" y="7251383"/>
            <a:ext cx="10554414" cy="355402"/>
          </a:xfrm>
          <a:prstGeom prst="rect">
            <a:avLst/>
          </a:prstGeom>
          <a:noFill/>
          <a:ln/>
        </p:spPr>
        <p:txBody>
          <a:bodyPr wrap="none" rtlCol="0" anchor="t"/>
          <a:lstStyle/>
          <a:p>
            <a:pPr indent="0" marL="0">
              <a:lnSpc>
                <a:spcPts val="2799"/>
              </a:lnSpc>
              <a:buNone/>
            </a:pPr>
            <a:endParaRPr lang="en-US" sz="1750" dirty="0"/>
          </a:p>
        </p:txBody>
      </p:sp>
      <p:pic>
        <p:nvPicPr>
          <p:cNvPr id="2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736288"/>
            <a:ext cx="10554414"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Marketing strategy: Target audience, channels, and tactics</a:t>
            </a:r>
            <a:endParaRPr lang="en-US" sz="4374" dirty="0"/>
          </a:p>
        </p:txBody>
      </p:sp>
      <p:pic>
        <p:nvPicPr>
          <p:cNvPr id="5" name="Image 1" descr="preencoded.png">    </p:cNvPr>
          <p:cNvPicPr>
            <a:picLocks noChangeAspect="1"/>
          </p:cNvPicPr>
          <p:nvPr/>
        </p:nvPicPr>
        <p:blipFill>
          <a:blip r:embed="rId2"/>
          <a:stretch>
            <a:fillRect/>
          </a:stretch>
        </p:blipFill>
        <p:spPr>
          <a:xfrm>
            <a:off x="2037993" y="3569375"/>
            <a:ext cx="444341" cy="444341"/>
          </a:xfrm>
          <a:prstGeom prst="rect">
            <a:avLst/>
          </a:prstGeom>
        </p:spPr>
      </p:pic>
      <p:sp>
        <p:nvSpPr>
          <p:cNvPr id="6" name="Text 2"/>
          <p:cNvSpPr/>
          <p:nvPr/>
        </p:nvSpPr>
        <p:spPr>
          <a:xfrm>
            <a:off x="2037993" y="4235887"/>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Target Audience</a:t>
            </a:r>
            <a:endParaRPr lang="en-US" sz="2187" dirty="0"/>
          </a:p>
        </p:txBody>
      </p:sp>
      <p:sp>
        <p:nvSpPr>
          <p:cNvPr id="7" name="Text 3"/>
          <p:cNvSpPr/>
          <p:nvPr/>
        </p:nvSpPr>
        <p:spPr>
          <a:xfrm>
            <a:off x="2037993" y="4716304"/>
            <a:ext cx="3295888"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We focus on urban commuters, particularly professionals and students who value convenience and efficiency in their daily commutes..</a:t>
            </a:r>
            <a:endParaRPr lang="en-US" sz="1750" dirty="0"/>
          </a:p>
        </p:txBody>
      </p:sp>
      <p:pic>
        <p:nvPicPr>
          <p:cNvPr id="8" name="Image 2" descr="preencoded.png">    </p:cNvPr>
          <p:cNvPicPr>
            <a:picLocks noChangeAspect="1"/>
          </p:cNvPicPr>
          <p:nvPr/>
        </p:nvPicPr>
        <p:blipFill>
          <a:blip r:embed="rId3"/>
          <a:stretch>
            <a:fillRect/>
          </a:stretch>
        </p:blipFill>
        <p:spPr>
          <a:xfrm>
            <a:off x="5667137" y="3569375"/>
            <a:ext cx="444341" cy="444341"/>
          </a:xfrm>
          <a:prstGeom prst="rect">
            <a:avLst/>
          </a:prstGeom>
        </p:spPr>
      </p:pic>
      <p:sp>
        <p:nvSpPr>
          <p:cNvPr id="9" name="Text 4"/>
          <p:cNvSpPr/>
          <p:nvPr/>
        </p:nvSpPr>
        <p:spPr>
          <a:xfrm>
            <a:off x="5667137" y="4235887"/>
            <a:ext cx="3033474"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Social Media Channels</a:t>
            </a:r>
            <a:endParaRPr lang="en-US" sz="2187" dirty="0"/>
          </a:p>
        </p:txBody>
      </p:sp>
      <p:sp>
        <p:nvSpPr>
          <p:cNvPr id="10" name="Text 5"/>
          <p:cNvSpPr/>
          <p:nvPr/>
        </p:nvSpPr>
        <p:spPr>
          <a:xfrm>
            <a:off x="5667137" y="4716304"/>
            <a:ext cx="3296007"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Utilize Instagram and Twitter for targeted ads and engaging content. Social media campaigns, influencer partnerships.</a:t>
            </a:r>
            <a:endParaRPr lang="en-US" sz="1750" dirty="0"/>
          </a:p>
        </p:txBody>
      </p:sp>
      <p:pic>
        <p:nvPicPr>
          <p:cNvPr id="11" name="Image 3" descr="preencoded.png">    </p:cNvPr>
          <p:cNvPicPr>
            <a:picLocks noChangeAspect="1"/>
          </p:cNvPicPr>
          <p:nvPr/>
        </p:nvPicPr>
        <p:blipFill>
          <a:blip r:embed="rId4"/>
          <a:stretch>
            <a:fillRect/>
          </a:stretch>
        </p:blipFill>
        <p:spPr>
          <a:xfrm>
            <a:off x="9296400" y="3569375"/>
            <a:ext cx="444341" cy="444341"/>
          </a:xfrm>
          <a:prstGeom prst="rect">
            <a:avLst/>
          </a:prstGeom>
        </p:spPr>
      </p:pic>
      <p:sp>
        <p:nvSpPr>
          <p:cNvPr id="12" name="Text 6"/>
          <p:cNvSpPr/>
          <p:nvPr/>
        </p:nvSpPr>
        <p:spPr>
          <a:xfrm>
            <a:off x="9296400" y="4235887"/>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Local Partnerships</a:t>
            </a:r>
            <a:endParaRPr lang="en-US" sz="2187" dirty="0"/>
          </a:p>
        </p:txBody>
      </p:sp>
      <p:sp>
        <p:nvSpPr>
          <p:cNvPr id="13" name="Text 7"/>
          <p:cNvSpPr/>
          <p:nvPr/>
        </p:nvSpPr>
        <p:spPr>
          <a:xfrm>
            <a:off x="9296400" y="4716304"/>
            <a:ext cx="3296007"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Collaborations with transportation agencies, universities and city transit authorities for outreach.</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14388" y="770692"/>
            <a:ext cx="7515225" cy="1357313"/>
          </a:xfrm>
          <a:prstGeom prst="rect">
            <a:avLst/>
          </a:prstGeom>
          <a:noFill/>
          <a:ln/>
        </p:spPr>
        <p:txBody>
          <a:bodyPr wrap="square" rtlCol="0" anchor="t"/>
          <a:lstStyle/>
          <a:p>
            <a:pPr indent="0" marL="0">
              <a:lnSpc>
                <a:spcPts val="5344"/>
              </a:lnSpc>
              <a:buNone/>
            </a:pPr>
            <a:r>
              <a:rPr lang="en-US" sz="4275" b="1" dirty="0">
                <a:solidFill>
                  <a:srgbClr val="000000"/>
                </a:solidFill>
                <a:latin typeface="p22-mackinac-pro" pitchFamily="34" charset="0"/>
                <a:ea typeface="p22-mackinac-pro" pitchFamily="34" charset="-122"/>
                <a:cs typeface="p22-mackinac-pro" pitchFamily="34" charset="-120"/>
              </a:rPr>
              <a:t>Partnerships: Potential Collaborations</a:t>
            </a:r>
            <a:endParaRPr lang="en-US" sz="4275" dirty="0"/>
          </a:p>
        </p:txBody>
      </p:sp>
      <p:sp>
        <p:nvSpPr>
          <p:cNvPr id="6" name="Text 2"/>
          <p:cNvSpPr/>
          <p:nvPr/>
        </p:nvSpPr>
        <p:spPr>
          <a:xfrm>
            <a:off x="814388" y="2453759"/>
            <a:ext cx="7515225" cy="1737122"/>
          </a:xfrm>
          <a:prstGeom prst="rect">
            <a:avLst/>
          </a:prstGeom>
          <a:noFill/>
          <a:ln/>
        </p:spPr>
        <p:txBody>
          <a:bodyPr wrap="square" rtlCol="0" anchor="t"/>
          <a:lstStyle/>
          <a:p>
            <a:pPr indent="0" marL="0">
              <a:lnSpc>
                <a:spcPts val="2736"/>
              </a:lnSpc>
              <a:buNone/>
            </a:pPr>
            <a:r>
              <a:rPr lang="en-US" sz="1710" dirty="0">
                <a:solidFill>
                  <a:srgbClr val="272525"/>
                </a:solidFill>
                <a:latin typeface="Eudoxus Sans" pitchFamily="34" charset="0"/>
                <a:ea typeface="Eudoxus Sans" pitchFamily="34" charset="-122"/>
                <a:cs typeface="Eudoxus Sans" pitchFamily="34" charset="-120"/>
              </a:rPr>
              <a:t>Our app aims to establish strategic partnerships with public transportation agencies and relevant organizations in order to enhance the user experience and provide comprehensive solutions. By collaborating with these entities, we seek to improve transit services and offer seamless integration with existing infrastructure.</a:t>
            </a:r>
            <a:endParaRPr lang="en-US" sz="1710" dirty="0"/>
          </a:p>
        </p:txBody>
      </p:sp>
      <p:sp>
        <p:nvSpPr>
          <p:cNvPr id="7" name="Text 3"/>
          <p:cNvSpPr/>
          <p:nvPr/>
        </p:nvSpPr>
        <p:spPr>
          <a:xfrm>
            <a:off x="814388" y="4435197"/>
            <a:ext cx="7515225" cy="1389698"/>
          </a:xfrm>
          <a:prstGeom prst="rect">
            <a:avLst/>
          </a:prstGeom>
          <a:noFill/>
          <a:ln/>
        </p:spPr>
        <p:txBody>
          <a:bodyPr wrap="square" rtlCol="0" anchor="t"/>
          <a:lstStyle/>
          <a:p>
            <a:pPr indent="0" marL="0">
              <a:lnSpc>
                <a:spcPts val="2736"/>
              </a:lnSpc>
              <a:buNone/>
            </a:pPr>
            <a:r>
              <a:rPr lang="en-US" sz="1710" dirty="0">
                <a:solidFill>
                  <a:srgbClr val="272525"/>
                </a:solidFill>
                <a:latin typeface="Eudoxus Sans" pitchFamily="34" charset="0"/>
                <a:ea typeface="Eudoxus Sans" pitchFamily="34" charset="-122"/>
                <a:cs typeface="Eudoxus Sans" pitchFamily="34" charset="-120"/>
              </a:rPr>
              <a:t>These partnerships will enable us to access real-time data, optimize route planning, and provide users with accurate and up-to-date information. We are committed to fostering mutually beneficial relationships that prioritize the needs of commuters and the community.</a:t>
            </a:r>
            <a:endParaRPr lang="en-US" sz="1710" dirty="0"/>
          </a:p>
        </p:txBody>
      </p:sp>
      <p:sp>
        <p:nvSpPr>
          <p:cNvPr id="8" name="Text 4"/>
          <p:cNvSpPr/>
          <p:nvPr/>
        </p:nvSpPr>
        <p:spPr>
          <a:xfrm>
            <a:off x="814388" y="6069211"/>
            <a:ext cx="7515225" cy="1389698"/>
          </a:xfrm>
          <a:prstGeom prst="rect">
            <a:avLst/>
          </a:prstGeom>
          <a:noFill/>
          <a:ln/>
        </p:spPr>
        <p:txBody>
          <a:bodyPr wrap="square" rtlCol="0" anchor="t"/>
          <a:lstStyle/>
          <a:p>
            <a:pPr indent="0" marL="0">
              <a:lnSpc>
                <a:spcPts val="2736"/>
              </a:lnSpc>
              <a:buNone/>
            </a:pPr>
            <a:r>
              <a:rPr lang="en-US" sz="1710" dirty="0">
                <a:solidFill>
                  <a:srgbClr val="272525"/>
                </a:solidFill>
                <a:latin typeface="Eudoxus Sans" pitchFamily="34" charset="0"/>
                <a:ea typeface="Eudoxus Sans" pitchFamily="34" charset="-122"/>
                <a:cs typeface="Eudoxus Sans" pitchFamily="34" charset="-120"/>
              </a:rPr>
              <a:t>In addition, these collaborations will allow us to explore innovative initiatives such as integrated ticketing systems, shared mobility services, and sustainability efforts. Together, we can revolutionize the commuting experience for everyone.</a:t>
            </a:r>
            <a:endParaRPr lang="en-US" sz="171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781889"/>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Roadmap: </a:t>
            </a:r>
            <a:endParaRPr lang="en-US" sz="4374" dirty="0"/>
          </a:p>
        </p:txBody>
      </p:sp>
      <p:pic>
        <p:nvPicPr>
          <p:cNvPr id="5" name="Image 1" descr="preencoded.png">    </p:cNvPr>
          <p:cNvPicPr>
            <a:picLocks noChangeAspect="1"/>
          </p:cNvPicPr>
          <p:nvPr/>
        </p:nvPicPr>
        <p:blipFill>
          <a:blip r:embed="rId2"/>
          <a:stretch>
            <a:fillRect/>
          </a:stretch>
        </p:blipFill>
        <p:spPr>
          <a:xfrm>
            <a:off x="3805833" y="2920603"/>
            <a:ext cx="1741408" cy="1138714"/>
          </a:xfrm>
          <a:prstGeom prst="rect">
            <a:avLst/>
          </a:prstGeom>
        </p:spPr>
      </p:pic>
      <p:sp>
        <p:nvSpPr>
          <p:cNvPr id="6" name="Text 2"/>
          <p:cNvSpPr/>
          <p:nvPr/>
        </p:nvSpPr>
        <p:spPr>
          <a:xfrm>
            <a:off x="4620101" y="3405188"/>
            <a:ext cx="112752" cy="444341"/>
          </a:xfrm>
          <a:prstGeom prst="rect">
            <a:avLst/>
          </a:prstGeom>
          <a:noFill/>
          <a:ln/>
        </p:spPr>
        <p:txBody>
          <a:bodyPr wrap="none" rtlCol="0" anchor="t"/>
          <a:lstStyle/>
          <a:p>
            <a:pPr algn="ctr" indent="0" marL="0">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1</a:t>
            </a:r>
            <a:endParaRPr lang="en-US" sz="2187" dirty="0"/>
          </a:p>
        </p:txBody>
      </p:sp>
      <p:sp>
        <p:nvSpPr>
          <p:cNvPr id="7" name="Text 3"/>
          <p:cNvSpPr/>
          <p:nvPr/>
        </p:nvSpPr>
        <p:spPr>
          <a:xfrm>
            <a:off x="5769412" y="3316367"/>
            <a:ext cx="4475321"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Expand to new cities and regions</a:t>
            </a:r>
            <a:endParaRPr lang="en-US" sz="2187" dirty="0"/>
          </a:p>
        </p:txBody>
      </p:sp>
      <p:sp>
        <p:nvSpPr>
          <p:cNvPr id="8" name="Shape 4"/>
          <p:cNvSpPr/>
          <p:nvPr/>
        </p:nvSpPr>
        <p:spPr>
          <a:xfrm>
            <a:off x="5602724" y="4061371"/>
            <a:ext cx="6934200" cy="22205"/>
          </a:xfrm>
          <a:prstGeom prst="roundRect">
            <a:avLst>
              <a:gd name="adj" fmla="val 450302"/>
            </a:avLst>
          </a:prstGeom>
          <a:solidFill>
            <a:srgbClr val="B2D4E5"/>
          </a:solidFill>
          <a:ln/>
        </p:spPr>
      </p:sp>
      <p:pic>
        <p:nvPicPr>
          <p:cNvPr id="9" name="Image 2" descr="preencoded.png">    </p:cNvPr>
          <p:cNvPicPr>
            <a:picLocks noChangeAspect="1"/>
          </p:cNvPicPr>
          <p:nvPr/>
        </p:nvPicPr>
        <p:blipFill>
          <a:blip r:embed="rId3"/>
          <a:stretch>
            <a:fillRect/>
          </a:stretch>
        </p:blipFill>
        <p:spPr>
          <a:xfrm>
            <a:off x="2935010" y="4114800"/>
            <a:ext cx="3482935" cy="1138714"/>
          </a:xfrm>
          <a:prstGeom prst="rect">
            <a:avLst/>
          </a:prstGeom>
        </p:spPr>
      </p:pic>
      <p:sp>
        <p:nvSpPr>
          <p:cNvPr id="10" name="Text 5"/>
          <p:cNvSpPr/>
          <p:nvPr/>
        </p:nvSpPr>
        <p:spPr>
          <a:xfrm>
            <a:off x="4595574" y="4461986"/>
            <a:ext cx="161687" cy="444341"/>
          </a:xfrm>
          <a:prstGeom prst="rect">
            <a:avLst/>
          </a:prstGeom>
          <a:noFill/>
          <a:ln/>
        </p:spPr>
        <p:txBody>
          <a:bodyPr wrap="none" rtlCol="0" anchor="t"/>
          <a:lstStyle/>
          <a:p>
            <a:pPr algn="ctr" indent="0" marL="0">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2</a:t>
            </a:r>
            <a:endParaRPr lang="en-US" sz="2187" dirty="0"/>
          </a:p>
        </p:txBody>
      </p:sp>
      <p:sp>
        <p:nvSpPr>
          <p:cNvPr id="11" name="Text 6"/>
          <p:cNvSpPr/>
          <p:nvPr/>
        </p:nvSpPr>
        <p:spPr>
          <a:xfrm>
            <a:off x="6640116" y="4336971"/>
            <a:ext cx="5730121" cy="694373"/>
          </a:xfrm>
          <a:prstGeom prst="rect">
            <a:avLst/>
          </a:prstGeom>
          <a:noFill/>
          <a:ln/>
        </p:spPr>
        <p:txBody>
          <a:bodyPr wrap="squar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Enhance User Interface/ User Experience with additional features</a:t>
            </a:r>
            <a:endParaRPr lang="en-US" sz="2187" dirty="0"/>
          </a:p>
        </p:txBody>
      </p:sp>
      <p:sp>
        <p:nvSpPr>
          <p:cNvPr id="12" name="Shape 7"/>
          <p:cNvSpPr/>
          <p:nvPr/>
        </p:nvSpPr>
        <p:spPr>
          <a:xfrm>
            <a:off x="6473428" y="5255568"/>
            <a:ext cx="6063496" cy="22205"/>
          </a:xfrm>
          <a:prstGeom prst="roundRect">
            <a:avLst>
              <a:gd name="adj" fmla="val 450302"/>
            </a:avLst>
          </a:prstGeom>
          <a:solidFill>
            <a:srgbClr val="B2D4E5"/>
          </a:solidFill>
          <a:ln/>
        </p:spPr>
      </p:sp>
      <p:pic>
        <p:nvPicPr>
          <p:cNvPr id="13" name="Image 3" descr="preencoded.png">    </p:cNvPr>
          <p:cNvPicPr>
            <a:picLocks noChangeAspect="1"/>
          </p:cNvPicPr>
          <p:nvPr/>
        </p:nvPicPr>
        <p:blipFill>
          <a:blip r:embed="rId4"/>
          <a:stretch>
            <a:fillRect/>
          </a:stretch>
        </p:blipFill>
        <p:spPr>
          <a:xfrm>
            <a:off x="2064306" y="5308997"/>
            <a:ext cx="5224343" cy="1138714"/>
          </a:xfrm>
          <a:prstGeom prst="rect">
            <a:avLst/>
          </a:prstGeom>
        </p:spPr>
      </p:pic>
      <p:sp>
        <p:nvSpPr>
          <p:cNvPr id="14" name="Text 8"/>
          <p:cNvSpPr/>
          <p:nvPr/>
        </p:nvSpPr>
        <p:spPr>
          <a:xfrm>
            <a:off x="4593312" y="5656183"/>
            <a:ext cx="166330" cy="444341"/>
          </a:xfrm>
          <a:prstGeom prst="rect">
            <a:avLst/>
          </a:prstGeom>
          <a:noFill/>
          <a:ln/>
        </p:spPr>
        <p:txBody>
          <a:bodyPr wrap="none" rtlCol="0" anchor="t"/>
          <a:lstStyle/>
          <a:p>
            <a:pPr algn="ctr" indent="0" marL="0">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3</a:t>
            </a:r>
            <a:endParaRPr lang="en-US" sz="2187" dirty="0"/>
          </a:p>
        </p:txBody>
      </p:sp>
      <p:sp>
        <p:nvSpPr>
          <p:cNvPr id="15" name="Text 9"/>
          <p:cNvSpPr/>
          <p:nvPr/>
        </p:nvSpPr>
        <p:spPr>
          <a:xfrm>
            <a:off x="7510820" y="5531168"/>
            <a:ext cx="4859417" cy="694373"/>
          </a:xfrm>
          <a:prstGeom prst="rect">
            <a:avLst/>
          </a:prstGeom>
          <a:noFill/>
          <a:ln/>
        </p:spPr>
        <p:txBody>
          <a:bodyPr wrap="squar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Launch App with core features (bus tracking, schedules, navigation)</a:t>
            </a:r>
            <a:endParaRPr lang="en-US" sz="2187" dirty="0"/>
          </a:p>
        </p:txBody>
      </p:sp>
      <p:pic>
        <p:nvPicPr>
          <p:cNvPr id="16"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2024-03-11T13:04:33Z</dcterms:created>
  <dcterms:modified xsi:type="dcterms:W3CDTF">2024-03-11T13:04:33Z</dcterms:modified>
</cp:coreProperties>
</file>